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5" r:id="rId8"/>
    <p:sldId id="266" r:id="rId9"/>
    <p:sldId id="267" r:id="rId10"/>
    <p:sldId id="268" r:id="rId11"/>
    <p:sldId id="269" r:id="rId12"/>
    <p:sldId id="270" r:id="rId13"/>
    <p:sldId id="271" r:id="rId14"/>
    <p:sldId id="272" r:id="rId15"/>
    <p:sldId id="273" r:id="rId16"/>
    <p:sldId id="274" r:id="rId17"/>
    <p:sldId id="262" r:id="rId18"/>
    <p:sldId id="278" r:id="rId19"/>
    <p:sldId id="279" r:id="rId20"/>
    <p:sldId id="263" r:id="rId21"/>
    <p:sldId id="277" r:id="rId22"/>
    <p:sldId id="264" r:id="rId23"/>
    <p:sldId id="275"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3"/>
    <p:restoredTop sz="94721"/>
  </p:normalViewPr>
  <p:slideViewPr>
    <p:cSldViewPr snapToGrid="0" snapToObjects="1">
      <p:cViewPr varScale="1">
        <p:scale>
          <a:sx n="87" d="100"/>
          <a:sy n="87" d="100"/>
        </p:scale>
        <p:origin x="208"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4FA9788-E083-2140-81BD-A138DDCEAD64}" type="datetimeFigureOut">
              <a:rPr lang="en-US" smtClean="0"/>
              <a:t>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7DFE5-4E38-694E-80F3-1707CCDEAE6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696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FA9788-E083-2140-81BD-A138DDCEAD64}" type="datetimeFigureOut">
              <a:rPr lang="en-US" smtClean="0"/>
              <a:t>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7DFE5-4E38-694E-80F3-1707CCDEAE62}" type="slidenum">
              <a:rPr lang="en-US" smtClean="0"/>
              <a:t>‹#›</a:t>
            </a:fld>
            <a:endParaRPr lang="en-US"/>
          </a:p>
        </p:txBody>
      </p:sp>
    </p:spTree>
    <p:extLst>
      <p:ext uri="{BB962C8B-B14F-4D97-AF65-F5344CB8AC3E}">
        <p14:creationId xmlns:p14="http://schemas.microsoft.com/office/powerpoint/2010/main" val="352014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FA9788-E083-2140-81BD-A138DDCEAD64}" type="datetimeFigureOut">
              <a:rPr lang="en-US" smtClean="0"/>
              <a:t>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7DFE5-4E38-694E-80F3-1707CCDEAE62}" type="slidenum">
              <a:rPr lang="en-US" smtClean="0"/>
              <a:t>‹#›</a:t>
            </a:fld>
            <a:endParaRPr lang="en-US"/>
          </a:p>
        </p:txBody>
      </p:sp>
    </p:spTree>
    <p:extLst>
      <p:ext uri="{BB962C8B-B14F-4D97-AF65-F5344CB8AC3E}">
        <p14:creationId xmlns:p14="http://schemas.microsoft.com/office/powerpoint/2010/main" val="2140578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FA9788-E083-2140-81BD-A138DDCEAD64}" type="datetimeFigureOut">
              <a:rPr lang="en-US" smtClean="0"/>
              <a:t>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7DFE5-4E38-694E-80F3-1707CCDEAE62}" type="slidenum">
              <a:rPr lang="en-US" smtClean="0"/>
              <a:t>‹#›</a:t>
            </a:fld>
            <a:endParaRPr lang="en-US"/>
          </a:p>
        </p:txBody>
      </p:sp>
    </p:spTree>
    <p:extLst>
      <p:ext uri="{BB962C8B-B14F-4D97-AF65-F5344CB8AC3E}">
        <p14:creationId xmlns:p14="http://schemas.microsoft.com/office/powerpoint/2010/main" val="49417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FA9788-E083-2140-81BD-A138DDCEAD64}" type="datetimeFigureOut">
              <a:rPr lang="en-US" smtClean="0"/>
              <a:t>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7DFE5-4E38-694E-80F3-1707CCDEAE6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641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4FA9788-E083-2140-81BD-A138DDCEAD64}" type="datetimeFigureOut">
              <a:rPr lang="en-US" smtClean="0"/>
              <a:t>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7DFE5-4E38-694E-80F3-1707CCDEAE62}" type="slidenum">
              <a:rPr lang="en-US" smtClean="0"/>
              <a:t>‹#›</a:t>
            </a:fld>
            <a:endParaRPr lang="en-US"/>
          </a:p>
        </p:txBody>
      </p:sp>
    </p:spTree>
    <p:extLst>
      <p:ext uri="{BB962C8B-B14F-4D97-AF65-F5344CB8AC3E}">
        <p14:creationId xmlns:p14="http://schemas.microsoft.com/office/powerpoint/2010/main" val="1796498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4FA9788-E083-2140-81BD-A138DDCEAD64}" type="datetimeFigureOut">
              <a:rPr lang="en-US" smtClean="0"/>
              <a:t>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27DFE5-4E38-694E-80F3-1707CCDEAE62}" type="slidenum">
              <a:rPr lang="en-US" smtClean="0"/>
              <a:t>‹#›</a:t>
            </a:fld>
            <a:endParaRPr lang="en-US"/>
          </a:p>
        </p:txBody>
      </p:sp>
    </p:spTree>
    <p:extLst>
      <p:ext uri="{BB962C8B-B14F-4D97-AF65-F5344CB8AC3E}">
        <p14:creationId xmlns:p14="http://schemas.microsoft.com/office/powerpoint/2010/main" val="124330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4FA9788-E083-2140-81BD-A138DDCEAD64}" type="datetimeFigureOut">
              <a:rPr lang="en-US" smtClean="0"/>
              <a:t>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27DFE5-4E38-694E-80F3-1707CCDEAE62}" type="slidenum">
              <a:rPr lang="en-US" smtClean="0"/>
              <a:t>‹#›</a:t>
            </a:fld>
            <a:endParaRPr lang="en-US"/>
          </a:p>
        </p:txBody>
      </p:sp>
    </p:spTree>
    <p:extLst>
      <p:ext uri="{BB962C8B-B14F-4D97-AF65-F5344CB8AC3E}">
        <p14:creationId xmlns:p14="http://schemas.microsoft.com/office/powerpoint/2010/main" val="11658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4FA9788-E083-2140-81BD-A138DDCEAD64}" type="datetimeFigureOut">
              <a:rPr lang="en-US" smtClean="0"/>
              <a:t>2/2/20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827DFE5-4E38-694E-80F3-1707CCDEAE62}" type="slidenum">
              <a:rPr lang="en-US" smtClean="0"/>
              <a:t>‹#›</a:t>
            </a:fld>
            <a:endParaRPr lang="en-US"/>
          </a:p>
        </p:txBody>
      </p:sp>
    </p:spTree>
    <p:extLst>
      <p:ext uri="{BB962C8B-B14F-4D97-AF65-F5344CB8AC3E}">
        <p14:creationId xmlns:p14="http://schemas.microsoft.com/office/powerpoint/2010/main" val="973950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4FA9788-E083-2140-81BD-A138DDCEAD64}" type="datetimeFigureOut">
              <a:rPr lang="en-US" smtClean="0"/>
              <a:t>2/2/20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827DFE5-4E38-694E-80F3-1707CCDEAE62}" type="slidenum">
              <a:rPr lang="en-US" smtClean="0"/>
              <a:t>‹#›</a:t>
            </a:fld>
            <a:endParaRPr lang="en-US"/>
          </a:p>
        </p:txBody>
      </p:sp>
    </p:spTree>
    <p:extLst>
      <p:ext uri="{BB962C8B-B14F-4D97-AF65-F5344CB8AC3E}">
        <p14:creationId xmlns:p14="http://schemas.microsoft.com/office/powerpoint/2010/main" val="1068872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FA9788-E083-2140-81BD-A138DDCEAD64}" type="datetimeFigureOut">
              <a:rPr lang="en-US" smtClean="0"/>
              <a:t>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7DFE5-4E38-694E-80F3-1707CCDEAE62}" type="slidenum">
              <a:rPr lang="en-US" smtClean="0"/>
              <a:t>‹#›</a:t>
            </a:fld>
            <a:endParaRPr lang="en-US"/>
          </a:p>
        </p:txBody>
      </p:sp>
    </p:spTree>
    <p:extLst>
      <p:ext uri="{BB962C8B-B14F-4D97-AF65-F5344CB8AC3E}">
        <p14:creationId xmlns:p14="http://schemas.microsoft.com/office/powerpoint/2010/main" val="8408961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4FA9788-E083-2140-81BD-A138DDCEAD64}" type="datetimeFigureOut">
              <a:rPr lang="en-US" smtClean="0"/>
              <a:t>2/2/20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827DFE5-4E38-694E-80F3-1707CCDEAE6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7309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Representations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232360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7721" y="286603"/>
            <a:ext cx="10297518" cy="5733521"/>
          </a:xfrm>
        </p:spPr>
      </p:pic>
    </p:spTree>
    <p:extLst>
      <p:ext uri="{BB962C8B-B14F-4D97-AF65-F5344CB8AC3E}">
        <p14:creationId xmlns:p14="http://schemas.microsoft.com/office/powerpoint/2010/main" val="1327618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5323" y="286603"/>
            <a:ext cx="10658543" cy="5972976"/>
          </a:xfrm>
        </p:spPr>
      </p:pic>
    </p:spTree>
    <p:extLst>
      <p:ext uri="{BB962C8B-B14F-4D97-AF65-F5344CB8AC3E}">
        <p14:creationId xmlns:p14="http://schemas.microsoft.com/office/powerpoint/2010/main" val="1149506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2666" y="152400"/>
            <a:ext cx="10714510" cy="5987521"/>
          </a:xfrm>
        </p:spPr>
      </p:pic>
    </p:spTree>
    <p:extLst>
      <p:ext uri="{BB962C8B-B14F-4D97-AF65-F5344CB8AC3E}">
        <p14:creationId xmlns:p14="http://schemas.microsoft.com/office/powerpoint/2010/main" val="1261359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219" y="0"/>
            <a:ext cx="10926624" cy="6106055"/>
          </a:xfrm>
        </p:spPr>
      </p:pic>
    </p:spTree>
    <p:extLst>
      <p:ext uri="{BB962C8B-B14F-4D97-AF65-F5344CB8AC3E}">
        <p14:creationId xmlns:p14="http://schemas.microsoft.com/office/powerpoint/2010/main" val="19813555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897" y="286603"/>
            <a:ext cx="10917772" cy="6038322"/>
          </a:xfrm>
        </p:spPr>
      </p:pic>
    </p:spTree>
    <p:extLst>
      <p:ext uri="{BB962C8B-B14F-4D97-AF65-F5344CB8AC3E}">
        <p14:creationId xmlns:p14="http://schemas.microsoft.com/office/powerpoint/2010/main" val="17402429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884" y="0"/>
            <a:ext cx="11317825" cy="6275387"/>
          </a:xfrm>
        </p:spPr>
      </p:pic>
    </p:spTree>
    <p:extLst>
      <p:ext uri="{BB962C8B-B14F-4D97-AF65-F5344CB8AC3E}">
        <p14:creationId xmlns:p14="http://schemas.microsoft.com/office/powerpoint/2010/main" val="15689375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2241" y="372530"/>
            <a:ext cx="10540431" cy="5913285"/>
          </a:xfrm>
        </p:spPr>
      </p:pic>
    </p:spTree>
    <p:extLst>
      <p:ext uri="{BB962C8B-B14F-4D97-AF65-F5344CB8AC3E}">
        <p14:creationId xmlns:p14="http://schemas.microsoft.com/office/powerpoint/2010/main" val="993565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A CODE</a:t>
            </a:r>
            <a:r>
              <a:rPr lang="en-US" b="1" dirty="0" smtClean="0"/>
              <a:t>?</a:t>
            </a:r>
            <a:endParaRPr lang="en-US" dirty="0"/>
          </a:p>
        </p:txBody>
      </p:sp>
      <p:sp>
        <p:nvSpPr>
          <p:cNvPr id="3" name="Content Placeholder 2"/>
          <p:cNvSpPr>
            <a:spLocks noGrp="1"/>
          </p:cNvSpPr>
          <p:nvPr>
            <p:ph idx="1"/>
          </p:nvPr>
        </p:nvSpPr>
        <p:spPr/>
        <p:txBody>
          <a:bodyPr/>
          <a:lstStyle/>
          <a:p>
            <a:r>
              <a:rPr lang="en-US" sz="3600" dirty="0" smtClean="0"/>
              <a:t>In </a:t>
            </a:r>
            <a:r>
              <a:rPr lang="en-US" sz="3600" dirty="0"/>
              <a:t>Media Studies, the word ‘code’ refers to any system of signs that are used to communicate meaning. When you think about the real world, we are surrounded by signs: traffic lights, written language, mathematics, clothing, body language.</a:t>
            </a:r>
          </a:p>
          <a:p>
            <a:endParaRPr lang="en-US" dirty="0"/>
          </a:p>
        </p:txBody>
      </p:sp>
    </p:spTree>
    <p:extLst>
      <p:ext uri="{BB962C8B-B14F-4D97-AF65-F5344CB8AC3E}">
        <p14:creationId xmlns:p14="http://schemas.microsoft.com/office/powerpoint/2010/main" val="1805099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94" y="604684"/>
            <a:ext cx="11350692" cy="5126672"/>
          </a:xfrm>
          <a:prstGeom prst="rect">
            <a:avLst/>
          </a:prstGeom>
        </p:spPr>
      </p:pic>
    </p:spTree>
    <p:extLst>
      <p:ext uri="{BB962C8B-B14F-4D97-AF65-F5344CB8AC3E}">
        <p14:creationId xmlns:p14="http://schemas.microsoft.com/office/powerpoint/2010/main" val="10133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Stuart Hall</a:t>
            </a:r>
            <a:endParaRPr lang="en-US" dirty="0"/>
          </a:p>
        </p:txBody>
      </p:sp>
      <p:sp>
        <p:nvSpPr>
          <p:cNvPr id="3" name="Content Placeholder 2"/>
          <p:cNvSpPr>
            <a:spLocks noGrp="1"/>
          </p:cNvSpPr>
          <p:nvPr>
            <p:ph idx="1"/>
          </p:nvPr>
        </p:nvSpPr>
        <p:spPr/>
        <p:txBody>
          <a:bodyPr/>
          <a:lstStyle/>
          <a:p>
            <a:endParaRPr lang="en-US" dirty="0" smtClean="0">
              <a:sym typeface="Wingdings"/>
            </a:endParaRPr>
          </a:p>
          <a:p>
            <a:endParaRPr lang="en-US" dirty="0">
              <a:sym typeface="Wingdings"/>
            </a:endParaRPr>
          </a:p>
          <a:p>
            <a:r>
              <a:rPr lang="en-US" dirty="0" smtClean="0">
                <a:sym typeface="Wingdings"/>
              </a:rPr>
              <a:t> video</a:t>
            </a:r>
            <a:endParaRPr lang="en-US" dirty="0"/>
          </a:p>
        </p:txBody>
      </p:sp>
    </p:spTree>
    <p:extLst>
      <p:ext uri="{BB962C8B-B14F-4D97-AF65-F5344CB8AC3E}">
        <p14:creationId xmlns:p14="http://schemas.microsoft.com/office/powerpoint/2010/main" val="10663787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see?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5163" y="2105025"/>
            <a:ext cx="5842000" cy="3505200"/>
          </a:xfrm>
        </p:spPr>
      </p:pic>
    </p:spTree>
    <p:extLst>
      <p:ext uri="{BB962C8B-B14F-4D97-AF65-F5344CB8AC3E}">
        <p14:creationId xmlns:p14="http://schemas.microsoft.com/office/powerpoint/2010/main" val="533394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A CONVENTION</a:t>
            </a:r>
            <a:r>
              <a:rPr lang="en-US" b="1" dirty="0" smtClean="0"/>
              <a:t>?</a:t>
            </a:r>
            <a:endParaRPr lang="en-US" dirty="0"/>
          </a:p>
        </p:txBody>
      </p:sp>
      <p:sp>
        <p:nvSpPr>
          <p:cNvPr id="3" name="Content Placeholder 2"/>
          <p:cNvSpPr>
            <a:spLocks noGrp="1"/>
          </p:cNvSpPr>
          <p:nvPr>
            <p:ph idx="1"/>
          </p:nvPr>
        </p:nvSpPr>
        <p:spPr/>
        <p:txBody>
          <a:bodyPr>
            <a:normAutofit/>
          </a:bodyPr>
          <a:lstStyle/>
          <a:p>
            <a:r>
              <a:rPr lang="en-US" sz="3200" dirty="0"/>
              <a:t>Conventions are well-established ways of constructing </a:t>
            </a:r>
            <a:r>
              <a:rPr lang="en-US" sz="3200" dirty="0" smtClean="0"/>
              <a:t>texts</a:t>
            </a:r>
          </a:p>
          <a:p>
            <a:endParaRPr lang="en-US" sz="3200" dirty="0"/>
          </a:p>
          <a:p>
            <a:r>
              <a:rPr lang="en-US" sz="3200" dirty="0"/>
              <a:t>“As a type of film or television develops, filmmakers and directors find certain techniques that become useful or effective in creating texts. These techniques get used again and again, and eventually they are associated with and are used to define certain types of texts. The techniques then become known as conventions.”</a:t>
            </a:r>
          </a:p>
        </p:txBody>
      </p:sp>
    </p:spTree>
    <p:extLst>
      <p:ext uri="{BB962C8B-B14F-4D97-AF65-F5344CB8AC3E}">
        <p14:creationId xmlns:p14="http://schemas.microsoft.com/office/powerpoint/2010/main" val="1099035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4013339" cy="1450757"/>
          </a:xfrm>
        </p:spPr>
        <p:txBody>
          <a:bodyPr/>
          <a:lstStyle/>
          <a:p>
            <a:r>
              <a:rPr lang="en-US" dirty="0" smtClean="0"/>
              <a:t>What </a:t>
            </a:r>
            <a:r>
              <a:rPr lang="en-US" smtClean="0"/>
              <a:t>media text is this?</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12077" y="286603"/>
            <a:ext cx="4334005" cy="6367773"/>
          </a:xfrm>
        </p:spPr>
      </p:pic>
      <p:sp>
        <p:nvSpPr>
          <p:cNvPr id="5" name="TextBox 4"/>
          <p:cNvSpPr txBox="1"/>
          <p:nvPr/>
        </p:nvSpPr>
        <p:spPr>
          <a:xfrm>
            <a:off x="764088" y="2467627"/>
            <a:ext cx="4346531" cy="2062103"/>
          </a:xfrm>
          <a:prstGeom prst="rect">
            <a:avLst/>
          </a:prstGeom>
          <a:noFill/>
        </p:spPr>
        <p:txBody>
          <a:bodyPr wrap="square" rtlCol="0">
            <a:spAutoFit/>
          </a:bodyPr>
          <a:lstStyle/>
          <a:p>
            <a:r>
              <a:rPr lang="en-US" sz="3200" dirty="0" smtClean="0"/>
              <a:t>Title, tagline, floating heads, first billed cast and crew, release date, classification advice.</a:t>
            </a:r>
            <a:endParaRPr lang="en-US" sz="3200" dirty="0"/>
          </a:p>
        </p:txBody>
      </p:sp>
    </p:spTree>
    <p:extLst>
      <p:ext uri="{BB962C8B-B14F-4D97-AF65-F5344CB8AC3E}">
        <p14:creationId xmlns:p14="http://schemas.microsoft.com/office/powerpoint/2010/main" val="56794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Representations</a:t>
            </a:r>
            <a:br>
              <a:rPr lang="en-US" b="1" dirty="0" smtClean="0"/>
            </a:br>
            <a:r>
              <a:rPr lang="en-US" b="1" dirty="0" smtClean="0"/>
              <a:t>and values</a:t>
            </a:r>
            <a:endParaRPr lang="en-US" dirty="0"/>
          </a:p>
        </p:txBody>
      </p:sp>
      <p:sp>
        <p:nvSpPr>
          <p:cNvPr id="3" name="Content Placeholder 2"/>
          <p:cNvSpPr>
            <a:spLocks noGrp="1"/>
          </p:cNvSpPr>
          <p:nvPr>
            <p:ph idx="1"/>
          </p:nvPr>
        </p:nvSpPr>
        <p:spPr>
          <a:xfrm>
            <a:off x="1097280" y="1845734"/>
            <a:ext cx="2460112" cy="4023360"/>
          </a:xfrm>
        </p:spPr>
        <p:txBody>
          <a:bodyPr/>
          <a:lstStyle/>
          <a:p>
            <a:r>
              <a:rPr lang="en-US" dirty="0"/>
              <a:t>Because representations are created by people who exist in a society and culture, they invariably reflect the values and attitudes of those who create them. This diagram illustrates the factors that can influence the media we create and consume: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249" y="-75156"/>
            <a:ext cx="7018751" cy="6259549"/>
          </a:xfrm>
          <a:prstGeom prst="rect">
            <a:avLst/>
          </a:prstGeom>
        </p:spPr>
      </p:pic>
    </p:spTree>
    <p:extLst>
      <p:ext uri="{BB962C8B-B14F-4D97-AF65-F5344CB8AC3E}">
        <p14:creationId xmlns:p14="http://schemas.microsoft.com/office/powerpoint/2010/main" val="4195230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9494" y="538618"/>
            <a:ext cx="10058400" cy="3789773"/>
          </a:xfrm>
        </p:spPr>
        <p:txBody>
          <a:bodyPr>
            <a:noAutofit/>
          </a:bodyPr>
          <a:lstStyle/>
          <a:p>
            <a:r>
              <a:rPr lang="en-US" sz="3200" b="1" dirty="0"/>
              <a:t>Culture.</a:t>
            </a:r>
            <a:r>
              <a:rPr lang="en-US" sz="3200" dirty="0"/>
              <a:t> First, we’re all part of a culture. These values and beliefs influence the representations we create</a:t>
            </a:r>
            <a:r>
              <a:rPr lang="en-US" sz="3200" dirty="0" smtClean="0"/>
              <a:t>.</a:t>
            </a:r>
          </a:p>
          <a:p>
            <a:endParaRPr lang="en-US" sz="3200" dirty="0"/>
          </a:p>
          <a:p>
            <a:r>
              <a:rPr lang="en-US" sz="3200" b="1" dirty="0"/>
              <a:t>Government.</a:t>
            </a:r>
            <a:r>
              <a:rPr lang="en-US" sz="3200" dirty="0"/>
              <a:t> Governments legislate and regulate the media, putting constraints on what audiences and institutions can create</a:t>
            </a:r>
            <a:r>
              <a:rPr lang="en-US" sz="3200" dirty="0" smtClean="0"/>
              <a:t>.</a:t>
            </a:r>
          </a:p>
          <a:p>
            <a:endParaRPr lang="en-US" sz="3200" dirty="0"/>
          </a:p>
          <a:p>
            <a:r>
              <a:rPr lang="en-US" sz="3200" b="1" dirty="0"/>
              <a:t>Regulation.</a:t>
            </a:r>
            <a:r>
              <a:rPr lang="en-US" sz="3200" dirty="0"/>
              <a:t> Regulatory bodies – whether industry bodies such as Ad Standards or government bodies such as the Classification Board – also influence what we see, hear and read in the media</a:t>
            </a:r>
            <a:r>
              <a:rPr lang="en-US" sz="3200" dirty="0" smtClean="0"/>
              <a:t>.</a:t>
            </a:r>
          </a:p>
        </p:txBody>
      </p:sp>
    </p:spTree>
    <p:extLst>
      <p:ext uri="{BB962C8B-B14F-4D97-AF65-F5344CB8AC3E}">
        <p14:creationId xmlns:p14="http://schemas.microsoft.com/office/powerpoint/2010/main" val="11437728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9078" y="480397"/>
            <a:ext cx="10058400" cy="4023360"/>
          </a:xfrm>
        </p:spPr>
        <p:txBody>
          <a:bodyPr>
            <a:noAutofit/>
          </a:bodyPr>
          <a:lstStyle/>
          <a:p>
            <a:r>
              <a:rPr lang="en-US" sz="2800" b="1" dirty="0" smtClean="0"/>
              <a:t>Institutions</a:t>
            </a:r>
            <a:r>
              <a:rPr lang="en-US" sz="2800" b="1" dirty="0"/>
              <a:t>.</a:t>
            </a:r>
            <a:r>
              <a:rPr lang="en-US" sz="2800" dirty="0"/>
              <a:t> Whether they’re commercial, government, community or independent, media </a:t>
            </a:r>
            <a:r>
              <a:rPr lang="en-US" sz="2800" dirty="0" smtClean="0"/>
              <a:t>organizations </a:t>
            </a:r>
            <a:r>
              <a:rPr lang="en-US" sz="2800" dirty="0"/>
              <a:t>influence the nature of representations in the texts that they create</a:t>
            </a:r>
            <a:r>
              <a:rPr lang="en-US" sz="2800" dirty="0" smtClean="0"/>
              <a:t>.</a:t>
            </a:r>
            <a:endParaRPr lang="en-US" sz="2800" b="1" dirty="0" smtClean="0"/>
          </a:p>
          <a:p>
            <a:endParaRPr lang="en-US" sz="2800" b="1" dirty="0"/>
          </a:p>
          <a:p>
            <a:r>
              <a:rPr lang="en-US" sz="2800" b="1" dirty="0" smtClean="0"/>
              <a:t>Audiences</a:t>
            </a:r>
            <a:r>
              <a:rPr lang="en-US" sz="2800" b="1" dirty="0"/>
              <a:t>.</a:t>
            </a:r>
            <a:r>
              <a:rPr lang="en-US" sz="2800" dirty="0"/>
              <a:t> We increasingly create and communicate our own representations. Our spending influences the texts and representations that media </a:t>
            </a:r>
            <a:r>
              <a:rPr lang="en-US" sz="2800" dirty="0" err="1"/>
              <a:t>organisations</a:t>
            </a:r>
            <a:r>
              <a:rPr lang="en-US" sz="2800" dirty="0"/>
              <a:t> create. So too the flak directed at media </a:t>
            </a:r>
            <a:r>
              <a:rPr lang="en-US" sz="2800" dirty="0" err="1"/>
              <a:t>organisations</a:t>
            </a:r>
            <a:r>
              <a:rPr lang="en-US" sz="2800" dirty="0"/>
              <a:t> who might produce representations that upset or offend</a:t>
            </a:r>
            <a:r>
              <a:rPr lang="en-US" sz="2800" dirty="0" smtClean="0"/>
              <a:t>.</a:t>
            </a:r>
          </a:p>
          <a:p>
            <a:endParaRPr lang="en-US" sz="2800" b="1" dirty="0"/>
          </a:p>
          <a:p>
            <a:r>
              <a:rPr lang="en-US" sz="2800" b="1" dirty="0" smtClean="0"/>
              <a:t>Technology</a:t>
            </a:r>
            <a:r>
              <a:rPr lang="en-US" sz="2800" b="1" dirty="0"/>
              <a:t>.</a:t>
            </a:r>
            <a:r>
              <a:rPr lang="en-US" sz="2800" dirty="0"/>
              <a:t> Technology also influences the nature of representations that we see.</a:t>
            </a:r>
          </a:p>
        </p:txBody>
      </p:sp>
    </p:spTree>
    <p:extLst>
      <p:ext uri="{BB962C8B-B14F-4D97-AF65-F5344CB8AC3E}">
        <p14:creationId xmlns:p14="http://schemas.microsoft.com/office/powerpoint/2010/main" val="227204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0427" y="156126"/>
            <a:ext cx="6186640" cy="6542373"/>
          </a:xfrm>
        </p:spPr>
      </p:pic>
    </p:spTree>
    <p:extLst>
      <p:ext uri="{BB962C8B-B14F-4D97-AF65-F5344CB8AC3E}">
        <p14:creationId xmlns:p14="http://schemas.microsoft.com/office/powerpoint/2010/main" val="20219076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1087" y="416560"/>
            <a:ext cx="7975046" cy="5967210"/>
          </a:xfrm>
        </p:spPr>
      </p:pic>
    </p:spTree>
    <p:extLst>
      <p:ext uri="{BB962C8B-B14F-4D97-AF65-F5344CB8AC3E}">
        <p14:creationId xmlns:p14="http://schemas.microsoft.com/office/powerpoint/2010/main" val="972184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35804"/>
            <a:ext cx="10058400" cy="1450757"/>
          </a:xfrm>
        </p:spPr>
        <p:txBody>
          <a:bodyPr/>
          <a:lstStyle/>
          <a:p>
            <a:r>
              <a:rPr lang="en-US" dirty="0"/>
              <a:t/>
            </a:r>
            <a:br>
              <a:rPr lang="en-US" dirty="0"/>
            </a:br>
            <a:endParaRPr lang="en-US" dirty="0"/>
          </a:p>
        </p:txBody>
      </p:sp>
      <p:pic>
        <p:nvPicPr>
          <p:cNvPr id="4" name="Media Representation Media in Minutes Episode 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68586" y="385447"/>
            <a:ext cx="10315787" cy="5802487"/>
          </a:xfrm>
        </p:spPr>
      </p:pic>
    </p:spTree>
    <p:extLst>
      <p:ext uri="{BB962C8B-B14F-4D97-AF65-F5344CB8AC3E}">
        <p14:creationId xmlns:p14="http://schemas.microsoft.com/office/powerpoint/2010/main" val="293153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 a nutshell</a:t>
            </a:r>
            <a:r>
              <a:rPr lang="mr-IN" b="1" dirty="0" smtClean="0"/>
              <a:t>…</a:t>
            </a:r>
            <a:endParaRPr lang="en-US" b="1" dirty="0"/>
          </a:p>
        </p:txBody>
      </p:sp>
      <p:sp>
        <p:nvSpPr>
          <p:cNvPr id="3" name="Content Placeholder 2"/>
          <p:cNvSpPr>
            <a:spLocks noGrp="1"/>
          </p:cNvSpPr>
          <p:nvPr>
            <p:ph idx="1"/>
          </p:nvPr>
        </p:nvSpPr>
        <p:spPr/>
        <p:txBody>
          <a:bodyPr>
            <a:normAutofit/>
          </a:bodyPr>
          <a:lstStyle/>
          <a:p>
            <a:r>
              <a:rPr lang="en-US" sz="2800" dirty="0" smtClean="0"/>
              <a:t>- All </a:t>
            </a:r>
            <a:r>
              <a:rPr lang="en-US" sz="2800" dirty="0"/>
              <a:t>media texts are constructed</a:t>
            </a:r>
            <a:r>
              <a:rPr lang="en-US" sz="2800" dirty="0" smtClean="0"/>
              <a:t>!</a:t>
            </a:r>
          </a:p>
          <a:p>
            <a:endParaRPr lang="en-US" sz="2800" dirty="0"/>
          </a:p>
          <a:p>
            <a:r>
              <a:rPr lang="en-US" sz="2800" dirty="0" smtClean="0"/>
              <a:t>- what we see in the media is not real. It is a construction or representation of reality.</a:t>
            </a:r>
          </a:p>
          <a:p>
            <a:endParaRPr lang="en-US" sz="2800" dirty="0"/>
          </a:p>
          <a:p>
            <a:r>
              <a:rPr lang="en-US" sz="2800" dirty="0" smtClean="0"/>
              <a:t>-all media texts are constructed through a process of selection, omission and construction</a:t>
            </a:r>
          </a:p>
        </p:txBody>
      </p:sp>
    </p:spTree>
    <p:extLst>
      <p:ext uri="{BB962C8B-B14F-4D97-AF65-F5344CB8AC3E}">
        <p14:creationId xmlns:p14="http://schemas.microsoft.com/office/powerpoint/2010/main" val="142136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not a pipe”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5863" y="2181225"/>
            <a:ext cx="4800600" cy="3352800"/>
          </a:xfrm>
        </p:spPr>
      </p:pic>
    </p:spTree>
    <p:extLst>
      <p:ext uri="{BB962C8B-B14F-4D97-AF65-F5344CB8AC3E}">
        <p14:creationId xmlns:p14="http://schemas.microsoft.com/office/powerpoint/2010/main" val="2923860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not a pipe”</a:t>
            </a:r>
          </a:p>
        </p:txBody>
      </p:sp>
      <p:sp>
        <p:nvSpPr>
          <p:cNvPr id="3" name="Content Placeholder 2"/>
          <p:cNvSpPr>
            <a:spLocks noGrp="1"/>
          </p:cNvSpPr>
          <p:nvPr>
            <p:ph idx="1"/>
          </p:nvPr>
        </p:nvSpPr>
        <p:spPr/>
        <p:txBody>
          <a:bodyPr/>
          <a:lstStyle/>
          <a:p>
            <a:r>
              <a:rPr lang="en-US" dirty="0" smtClean="0"/>
              <a:t>Rene Magritte’s “The </a:t>
            </a:r>
            <a:r>
              <a:rPr lang="en-US" dirty="0" err="1" smtClean="0"/>
              <a:t>Trechery</a:t>
            </a:r>
            <a:r>
              <a:rPr lang="en-US" dirty="0" smtClean="0"/>
              <a:t> of Images” demonstrates the concept of representations</a:t>
            </a:r>
          </a:p>
          <a:p>
            <a:r>
              <a:rPr lang="en-US" dirty="0" smtClean="0"/>
              <a:t>--&gt; it is a depiction of a pipe, but you can’t actually put tobacco in it and smoke it</a:t>
            </a:r>
          </a:p>
          <a:p>
            <a:endParaRPr lang="en-US" dirty="0"/>
          </a:p>
          <a:p>
            <a:r>
              <a:rPr lang="en-US" dirty="0" smtClean="0"/>
              <a:t>- everything we see in media is a representations. It has been constructed by someone and is therefore different to reality</a:t>
            </a:r>
            <a:endParaRPr lang="en-US" dirty="0"/>
          </a:p>
        </p:txBody>
      </p:sp>
    </p:spTree>
    <p:extLst>
      <p:ext uri="{BB962C8B-B14F-4D97-AF65-F5344CB8AC3E}">
        <p14:creationId xmlns:p14="http://schemas.microsoft.com/office/powerpoint/2010/main" val="19482603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be represented?</a:t>
            </a:r>
            <a:endParaRPr lang="en-US" dirty="0"/>
          </a:p>
        </p:txBody>
      </p:sp>
      <p:sp>
        <p:nvSpPr>
          <p:cNvPr id="3" name="Content Placeholder 2"/>
          <p:cNvSpPr>
            <a:spLocks noGrp="1"/>
          </p:cNvSpPr>
          <p:nvPr>
            <p:ph idx="1"/>
          </p:nvPr>
        </p:nvSpPr>
        <p:spPr/>
        <p:txBody>
          <a:bodyPr/>
          <a:lstStyle/>
          <a:p>
            <a:r>
              <a:rPr lang="en-US" dirty="0" smtClean="0"/>
              <a:t>Representations can depict many different thing, including individuals, social groups, institutions, ideas, events and issues</a:t>
            </a:r>
            <a:r>
              <a:rPr lang="mr-IN" dirty="0" smtClean="0"/>
              <a:t>…</a:t>
            </a:r>
            <a:endParaRPr lang="en-US" dirty="0"/>
          </a:p>
        </p:txBody>
      </p:sp>
    </p:spTree>
    <p:extLst>
      <p:ext uri="{BB962C8B-B14F-4D97-AF65-F5344CB8AC3E}">
        <p14:creationId xmlns:p14="http://schemas.microsoft.com/office/powerpoint/2010/main" val="26121291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12423</TotalTime>
  <Words>495</Words>
  <Application>Microsoft Macintosh PowerPoint</Application>
  <PresentationFormat>Widescreen</PresentationFormat>
  <Paragraphs>41</Paragraphs>
  <Slides>24</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Calibri Light</vt:lpstr>
      <vt:lpstr>Mangal</vt:lpstr>
      <vt:lpstr>Wingdings</vt:lpstr>
      <vt:lpstr>Retrospect</vt:lpstr>
      <vt:lpstr>Representations</vt:lpstr>
      <vt:lpstr>What do you see?</vt:lpstr>
      <vt:lpstr>PowerPoint Presentation</vt:lpstr>
      <vt:lpstr>PowerPoint Presentation</vt:lpstr>
      <vt:lpstr> </vt:lpstr>
      <vt:lpstr>In a nutshell…</vt:lpstr>
      <vt:lpstr>“This is not a pipe”</vt:lpstr>
      <vt:lpstr>“This is not a pipe”</vt:lpstr>
      <vt:lpstr>What can be represented?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CODE?</vt:lpstr>
      <vt:lpstr>PowerPoint Presentation</vt:lpstr>
      <vt:lpstr>Stuart Hall</vt:lpstr>
      <vt:lpstr>WHAT IS A CONVENTION?</vt:lpstr>
      <vt:lpstr>What media text is this?</vt:lpstr>
      <vt:lpstr>Representations and values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Represenations</dc:title>
  <dc:creator>ANDERS Katharina [John Curtin College of th Arts]</dc:creator>
  <cp:lastModifiedBy>ANDERS Katharina [John Curtin College of th Arts]</cp:lastModifiedBy>
  <cp:revision>11</cp:revision>
  <dcterms:created xsi:type="dcterms:W3CDTF">2020-02-02T08:50:41Z</dcterms:created>
  <dcterms:modified xsi:type="dcterms:W3CDTF">2020-02-10T23:54:32Z</dcterms:modified>
</cp:coreProperties>
</file>